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0"/>
  </p:notesMasterIdLst>
  <p:handoutMasterIdLst>
    <p:handoutMasterId r:id="rId21"/>
  </p:handoutMasterIdLst>
  <p:sldIdLst>
    <p:sldId id="729" r:id="rId3"/>
    <p:sldId id="737" r:id="rId4"/>
    <p:sldId id="728" r:id="rId5"/>
    <p:sldId id="825" r:id="rId6"/>
    <p:sldId id="828" r:id="rId7"/>
    <p:sldId id="829" r:id="rId8"/>
    <p:sldId id="831" r:id="rId9"/>
    <p:sldId id="827" r:id="rId10"/>
    <p:sldId id="703" r:id="rId11"/>
    <p:sldId id="832" r:id="rId12"/>
    <p:sldId id="821" r:id="rId13"/>
    <p:sldId id="822" r:id="rId14"/>
    <p:sldId id="823" r:id="rId15"/>
    <p:sldId id="824" r:id="rId16"/>
    <p:sldId id="826" r:id="rId17"/>
    <p:sldId id="811" r:id="rId18"/>
    <p:sldId id="746" r:id="rId19"/>
  </p:sldIdLst>
  <p:sldSz cx="9144000" cy="6858000" type="screen4x3"/>
  <p:notesSz cx="6797675" cy="987425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ruit, Robert" initials="KR" lastIdx="1" clrIdx="0"/>
  <p:cmAuthor id="1" name="Ngo, Anh Ngoc" initials="NAN" lastIdx="1" clrIdx="1"/>
  <p:cmAuthor id="2" name="Tran, Thanh Quynh Mai" initials="TTQM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849"/>
    <a:srgbClr val="117577"/>
    <a:srgbClr val="094658"/>
    <a:srgbClr val="4D4D4D"/>
    <a:srgbClr val="006666"/>
    <a:srgbClr val="CEDC27"/>
    <a:srgbClr val="999999"/>
    <a:srgbClr val="F1F1F1"/>
    <a:srgbClr val="3A7CCB"/>
    <a:srgbClr val="3C7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2" autoAdjust="0"/>
    <p:restoredTop sz="88612" autoAdjust="0"/>
  </p:normalViewPr>
  <p:slideViewPr>
    <p:cSldViewPr>
      <p:cViewPr>
        <p:scale>
          <a:sx n="66" d="100"/>
          <a:sy n="66" d="100"/>
        </p:scale>
        <p:origin x="-1416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1644" y="-90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0516E-507B-46A8-AC2B-463A4A39151E}" type="datetimeFigureOut">
              <a:rPr lang="en-US" smtClean="0"/>
              <a:pPr/>
              <a:t>3/20/2017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82D66-C6D8-4206-A373-19656774FF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5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AD9AB-0AF8-4D51-8A36-5970112FED0E}" type="datetimeFigureOut">
              <a:rPr lang="en-US" smtClean="0"/>
              <a:pPr/>
              <a:t>3/20/2017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0BDFE-E7FF-4825-9869-7AAD7F90AF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Flowchart or</a:t>
            </a:r>
            <a:r>
              <a:rPr lang="en-US" baseline="0" dirty="0" smtClean="0"/>
              <a:t> summary of what we did with IT to develop (including timing)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List of required system features in Stage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0BDFE-E7FF-4825-9869-7AAD7F90AF5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0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Flowchart or</a:t>
            </a:r>
            <a:r>
              <a:rPr lang="en-US" baseline="0" dirty="0" smtClean="0"/>
              <a:t> summary of what we did with IT to develop (including timing)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List of required system features in Stage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0BDFE-E7FF-4825-9869-7AAD7F90AF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0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Flowchart or</a:t>
            </a:r>
            <a:r>
              <a:rPr lang="en-US" baseline="0" dirty="0" smtClean="0"/>
              <a:t> summary of what we did with IT to develop (including timing)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List of required system features in Stage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0BDFE-E7FF-4825-9869-7AAD7F90AF5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0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about</a:t>
            </a:r>
            <a:r>
              <a:rPr lang="en-US" baseline="0" dirty="0" smtClean="0"/>
              <a:t> idea of Product Visa#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0BDFE-E7FF-4825-9869-7AAD7F90AF5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21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A318A-48E4-4E0F-8A5F-FC9E7E98719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533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2978727"/>
            <a:ext cx="5562600" cy="1387997"/>
          </a:xfrm>
        </p:spPr>
        <p:txBody>
          <a:bodyPr anchor="ctr">
            <a:noAutofit/>
          </a:bodyPr>
          <a:lstStyle>
            <a:lvl1pPr>
              <a:buNone/>
              <a:defRPr lang="en-US" sz="4000" b="0" kern="1200" dirty="0" smtClean="0">
                <a:solidFill>
                  <a:schemeClr val="accent2">
                    <a:alpha val="98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0" y="3124857"/>
            <a:ext cx="2486025" cy="760686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57802" y="4071395"/>
            <a:ext cx="2628900" cy="4244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Copyright 2012 by </a:t>
            </a:r>
            <a:r>
              <a:rPr kumimoji="0" 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Zuellig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Pharma Asia Pacific.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00400" y="3048000"/>
            <a:ext cx="0" cy="123559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2978727"/>
            <a:ext cx="5562600" cy="1387997"/>
          </a:xfrm>
        </p:spPr>
        <p:txBody>
          <a:bodyPr anchor="ctr">
            <a:noAutofit/>
          </a:bodyPr>
          <a:lstStyle>
            <a:lvl1pPr>
              <a:buNone/>
              <a:defRPr lang="en-US" sz="4000" b="0" kern="1200" dirty="0" smtClean="0">
                <a:solidFill>
                  <a:schemeClr val="accent2">
                    <a:alpha val="98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00400" y="3048000"/>
            <a:ext cx="0" cy="123559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ZP_LOGO_SV_MIN_SCREE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3429000"/>
            <a:ext cx="2362200" cy="534008"/>
          </a:xfrm>
          <a:prstGeom prst="rect">
            <a:avLst/>
          </a:prstGeom>
        </p:spPr>
      </p:pic>
      <p:pic>
        <p:nvPicPr>
          <p:cNvPr id="8" name="Picture 2" descr="C:\Users\omuller\Desktop\DESKTOP\ZP Stationery Pack\Connect.Healthcare. Asia\CONNECT_HEALTHCARE_ASI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2" y="6553200"/>
            <a:ext cx="1638702" cy="137160"/>
          </a:xfrm>
          <a:prstGeom prst="rect">
            <a:avLst/>
          </a:prstGeom>
          <a:noFill/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81000" y="6569079"/>
            <a:ext cx="3429000" cy="2127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 sz="800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© </a:t>
            </a:r>
            <a:r>
              <a:rPr lang="en-US" sz="800" dirty="0" err="1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Zuellig</a:t>
            </a:r>
            <a:r>
              <a:rPr lang="en-US" sz="800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dirty="0" err="1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Pharma</a:t>
            </a:r>
            <a:r>
              <a:rPr lang="en-US" sz="800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. All Rights Reserved.</a:t>
            </a:r>
            <a:endParaRPr lang="en-US" sz="800" dirty="0">
              <a:solidFill>
                <a:srgbClr val="4D4D4D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27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70238"/>
            <a:ext cx="2667000" cy="4873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423806"/>
            <a:ext cx="886980" cy="271403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81000" y="6569075"/>
            <a:ext cx="3429000" cy="2127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Copyright 2012 by Zuellig Pharma Asia Pacific. All Rights Reserved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819400" y="1447800"/>
            <a:ext cx="0" cy="40386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3276600" y="1437409"/>
            <a:ext cx="5535180" cy="4048991"/>
          </a:xfr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Clr>
                <a:schemeClr val="accent4"/>
              </a:buClr>
              <a:buFont typeface="+mj-lt"/>
              <a:buNone/>
              <a:tabLst>
                <a:tab pos="361950" algn="l"/>
              </a:tabLst>
              <a:defRPr lang="en-US" sz="1600" kern="1200" dirty="0" smtClean="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 3" pitchFamily="18" charset="2"/>
              <a:buNone/>
              <a:tabLst/>
              <a:defRPr lang="en-US" sz="1600" b="1" kern="1200" dirty="0" smtClean="0">
                <a:solidFill>
                  <a:schemeClr val="accent5">
                    <a:alpha val="98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defRPr sz="900">
                <a:solidFill>
                  <a:schemeClr val="accent1"/>
                </a:solidFill>
                <a:latin typeface="+mn-lt"/>
              </a:defRPr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 3" pitchFamily="18" charset="2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5733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Autofit/>
          </a:bodyPr>
          <a:lstStyle>
            <a:lvl1pPr marL="271463" indent="-271463">
              <a:lnSpc>
                <a:spcPct val="110000"/>
              </a:lnSpc>
              <a:spcBef>
                <a:spcPts val="600"/>
              </a:spcBef>
              <a:buClr>
                <a:schemeClr val="accent4"/>
              </a:buClr>
              <a:buFont typeface="Wingdings 3" pitchFamily="18" charset="2"/>
              <a:buChar char="u"/>
              <a:tabLst>
                <a:tab pos="361950" algn="l"/>
              </a:tabLst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lnSpc>
                <a:spcPct val="110000"/>
              </a:lnSpc>
              <a:spcBef>
                <a:spcPts val="600"/>
              </a:spcBef>
              <a:buClr>
                <a:schemeClr val="accent5"/>
              </a:buClr>
              <a:buFont typeface="Wingdings 3" pitchFamily="18" charset="2"/>
              <a:buChar char="u"/>
              <a:defRPr sz="1100">
                <a:latin typeface="+mn-lt"/>
              </a:defRPr>
            </a:lvl2pPr>
            <a:lvl3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defRPr sz="900">
                <a:solidFill>
                  <a:schemeClr val="accent1"/>
                </a:solidFill>
                <a:latin typeface="+mn-lt"/>
              </a:defRPr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423806"/>
            <a:ext cx="886980" cy="271403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81000" y="6569075"/>
            <a:ext cx="3429000" cy="2127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Copyright 2012 by Zuellig Pharma Asia Pacific. All Rights Reserved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905347"/>
            <a:ext cx="7086600" cy="4572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4D4D4D">
                    <a:alpha val="98000"/>
                  </a:srgb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486400" cy="4678363"/>
          </a:xfrm>
        </p:spPr>
        <p:txBody>
          <a:bodyPr>
            <a:noAutofit/>
          </a:bodyPr>
          <a:lstStyle>
            <a:lvl1pPr marL="271463" indent="-271463">
              <a:lnSpc>
                <a:spcPct val="110000"/>
              </a:lnSpc>
              <a:spcBef>
                <a:spcPts val="600"/>
              </a:spcBef>
              <a:buClr>
                <a:schemeClr val="accent4"/>
              </a:buClr>
              <a:buFont typeface="Wingdings 3" pitchFamily="18" charset="2"/>
              <a:buChar char="u"/>
              <a:tabLst>
                <a:tab pos="361950" algn="l"/>
              </a:tabLst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lnSpc>
                <a:spcPct val="110000"/>
              </a:lnSpc>
              <a:spcBef>
                <a:spcPts val="600"/>
              </a:spcBef>
              <a:buClr>
                <a:schemeClr val="accent5"/>
              </a:buClr>
              <a:buFont typeface="Wingdings 3" pitchFamily="18" charset="2"/>
              <a:buChar char="u"/>
              <a:defRPr sz="1100">
                <a:latin typeface="+mn-lt"/>
              </a:defRPr>
            </a:lvl2pPr>
            <a:lvl3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defRPr sz="900">
                <a:solidFill>
                  <a:schemeClr val="accent1"/>
                </a:solidFill>
                <a:latin typeface="+mn-lt"/>
              </a:defRPr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423806"/>
            <a:ext cx="886980" cy="271403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81000" y="6569075"/>
            <a:ext cx="3429000" cy="2127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Copyright 2012 by Zuellig Pharma Asia Pacific. All Rights Reserved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905347"/>
            <a:ext cx="7086600" cy="4572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4D4D4D">
                    <a:alpha val="98000"/>
                  </a:srgb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0" y="1447800"/>
            <a:ext cx="0" cy="49760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172200" y="1437409"/>
            <a:ext cx="2639580" cy="4678363"/>
          </a:xfrm>
        </p:spPr>
        <p:txBody>
          <a:bodyPr>
            <a:noAutofit/>
          </a:bodyPr>
          <a:lstStyle>
            <a:lvl1pPr marL="271463" indent="-271463">
              <a:lnSpc>
                <a:spcPct val="110000"/>
              </a:lnSpc>
              <a:spcBef>
                <a:spcPts val="600"/>
              </a:spcBef>
              <a:buClr>
                <a:schemeClr val="accent4"/>
              </a:buClr>
              <a:buFont typeface="Wingdings 3" pitchFamily="18" charset="2"/>
              <a:buChar char="u"/>
              <a:tabLst>
                <a:tab pos="361950" algn="l"/>
              </a:tabLst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lnSpc>
                <a:spcPct val="110000"/>
              </a:lnSpc>
              <a:spcBef>
                <a:spcPts val="600"/>
              </a:spcBef>
              <a:buClr>
                <a:schemeClr val="accent5"/>
              </a:buClr>
              <a:buFont typeface="Wingdings 3" pitchFamily="18" charset="2"/>
              <a:buChar char="u"/>
              <a:defRPr sz="1100">
                <a:latin typeface="+mn-lt"/>
              </a:defRPr>
            </a:lvl2pPr>
            <a:lvl3pPr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defRPr sz="900">
                <a:solidFill>
                  <a:schemeClr val="accent1"/>
                </a:solidFill>
                <a:latin typeface="+mn-lt"/>
              </a:defRPr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180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2978727"/>
            <a:ext cx="5562600" cy="1387997"/>
          </a:xfrm>
        </p:spPr>
        <p:txBody>
          <a:bodyPr anchor="ctr">
            <a:noAutofit/>
          </a:bodyPr>
          <a:lstStyle>
            <a:lvl1pPr>
              <a:buNone/>
              <a:defRPr lang="en-US" sz="4000" b="0" kern="1200" dirty="0" smtClean="0">
                <a:solidFill>
                  <a:schemeClr val="accent2">
                    <a:alpha val="98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57802" y="3824994"/>
            <a:ext cx="2628900" cy="4244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</a:t>
            </a:r>
            <a:r>
              <a:rPr kumimoji="0" 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Zuellig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Pharma 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00400" y="3048000"/>
            <a:ext cx="0" cy="123559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1074" name="Picture 2" descr="C:\Users\fmeerhoff\Desktop\ZPV\BD Files - ZPVN\ZPV Logo HD\ZP_LOGO_STACKED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5" y="3124200"/>
            <a:ext cx="2615617" cy="5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82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2978727"/>
            <a:ext cx="5562600" cy="1387997"/>
          </a:xfrm>
        </p:spPr>
        <p:txBody>
          <a:bodyPr anchor="ctr">
            <a:noAutofit/>
          </a:bodyPr>
          <a:lstStyle>
            <a:lvl1pPr marL="0" indent="0" algn="l" defTabSz="844083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2954" kern="1200" dirty="0" smtClean="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 indent="0" algn="l" defTabSz="844083" rtl="0" eaLnBrk="1" latinLnBrk="0" hangingPunct="1">
              <a:spcBef>
                <a:spcPct val="20000"/>
              </a:spcBef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00400" y="3048000"/>
            <a:ext cx="0" cy="123559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ZP_LOGO_SV_MIN_SCREE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3429000"/>
            <a:ext cx="2362200" cy="534008"/>
          </a:xfrm>
          <a:prstGeom prst="rect">
            <a:avLst/>
          </a:prstGeom>
        </p:spPr>
      </p:pic>
      <p:pic>
        <p:nvPicPr>
          <p:cNvPr id="8" name="Picture 2" descr="C:\Users\omuller\Desktop\DESKTOP\ZP Stationery Pack\Connect.Healthcare. Asia\CONNECT_HEALTHCARE_ASI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3" y="6553200"/>
            <a:ext cx="1638702" cy="137160"/>
          </a:xfrm>
          <a:prstGeom prst="rect">
            <a:avLst/>
          </a:prstGeom>
          <a:noFill/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81000" y="6569101"/>
            <a:ext cx="3429000" cy="2127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8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© Zuellig </a:t>
            </a:r>
            <a:r>
              <a:rPr lang="en-US" sz="738" dirty="0" err="1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Pharma</a:t>
            </a:r>
            <a:r>
              <a:rPr lang="en-US" sz="738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. All Rights Reserved.</a:t>
            </a:r>
            <a:endParaRPr lang="en-US" sz="738" dirty="0">
              <a:solidFill>
                <a:srgbClr val="4D4D4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76600" y="4283101"/>
            <a:ext cx="5559552" cy="374885"/>
          </a:xfrm>
        </p:spPr>
        <p:txBody>
          <a:bodyPr>
            <a:noAutofit/>
          </a:bodyPr>
          <a:lstStyle>
            <a:lvl1pPr marL="0" indent="0">
              <a:buNone/>
              <a:defRPr lang="en-US" sz="1662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22041" indent="0">
              <a:buNone/>
              <a:defRPr lang="en-US" sz="1662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844083" indent="0">
              <a:buNone/>
              <a:defRPr lang="en-US" sz="1662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66124" indent="0">
              <a:buNone/>
              <a:defRPr lang="en-US" sz="1662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688165" indent="0">
              <a:buNone/>
              <a:defRPr lang="en-US" sz="1662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950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170238"/>
            <a:ext cx="2667000" cy="487362"/>
          </a:xfrm>
          <a:prstGeom prst="rect">
            <a:avLst/>
          </a:prstGeom>
        </p:spPr>
        <p:txBody>
          <a:bodyPr anchor="ctr"/>
          <a:lstStyle>
            <a:lvl1pPr algn="l" defTabSz="844083" rtl="0" eaLnBrk="1" latinLnBrk="0" hangingPunct="1">
              <a:spcBef>
                <a:spcPct val="0"/>
              </a:spcBef>
              <a:buNone/>
              <a:defRPr lang="en-US" sz="2585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81000" y="6569101"/>
            <a:ext cx="3429000" cy="2127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8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© Zuellig </a:t>
            </a:r>
            <a:r>
              <a:rPr lang="en-US" sz="738" dirty="0" err="1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Pharma</a:t>
            </a:r>
            <a:r>
              <a:rPr lang="en-US" sz="738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. All Rights Reserved.</a:t>
            </a:r>
            <a:endParaRPr lang="en-US" sz="738" dirty="0">
              <a:solidFill>
                <a:srgbClr val="4D4D4D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00400" y="1447800"/>
            <a:ext cx="0" cy="403860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3276600" y="1437411"/>
            <a:ext cx="5535180" cy="4048991"/>
          </a:xfr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554"/>
              </a:spcBef>
              <a:buClr>
                <a:schemeClr val="accent4"/>
              </a:buClr>
              <a:buFont typeface="+mj-lt"/>
              <a:buNone/>
              <a:tabLst>
                <a:tab pos="334116" algn="l"/>
              </a:tabLst>
              <a:defRPr lang="en-US" sz="1477" kern="1200" dirty="0" smtClean="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0" marR="0" indent="0" algn="l" defTabSz="844083" rtl="0" eaLnBrk="1" fontAlgn="auto" latinLnBrk="0" hangingPunct="1">
              <a:lnSpc>
                <a:spcPct val="110000"/>
              </a:lnSpc>
              <a:spcBef>
                <a:spcPts val="554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 3" pitchFamily="18" charset="2"/>
              <a:buNone/>
              <a:tabLst/>
              <a:defRPr lang="en-US" sz="1477" b="1" kern="1200" dirty="0" smtClean="0">
                <a:solidFill>
                  <a:schemeClr val="accent5">
                    <a:alpha val="98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>
              <a:lnSpc>
                <a:spcPct val="110000"/>
              </a:lnSpc>
              <a:spcBef>
                <a:spcPts val="554"/>
              </a:spcBef>
              <a:buClr>
                <a:schemeClr val="accent1"/>
              </a:buClr>
              <a:defRPr sz="831">
                <a:solidFill>
                  <a:schemeClr val="accent1"/>
                </a:solidFill>
                <a:latin typeface="+mn-lt"/>
              </a:defRPr>
            </a:lvl3pPr>
            <a:lvl4pPr>
              <a:defRPr sz="831"/>
            </a:lvl4pPr>
            <a:lvl5pPr>
              <a:defRPr sz="83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0" marR="0" lvl="1" indent="0" algn="l" defTabSz="844083" rtl="0" eaLnBrk="1" fontAlgn="auto" latinLnBrk="0" hangingPunct="1">
              <a:lnSpc>
                <a:spcPct val="110000"/>
              </a:lnSpc>
              <a:spcBef>
                <a:spcPts val="554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 3" pitchFamily="18" charset="2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11" descr="C:\Users\omuller\Desktop\ZP Stationery Pack\ZP Logo Versions\Stacked Logo\ZP_LOGO_PR_18MM_STACKED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5" y="6477026"/>
            <a:ext cx="812223" cy="19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64929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C73FB-DC4A-4012-8D1A-64730512B4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C:\Users\omuller\Desktop\DESKTOP\ZP Stationery Pack\Connect.Healthcare. Asia\CONNECT_HEALTHCARE_ASI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3" y="6553200"/>
            <a:ext cx="1638702" cy="137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9692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Autofit/>
          </a:bodyPr>
          <a:lstStyle>
            <a:lvl1pPr marL="250587" indent="-250587">
              <a:lnSpc>
                <a:spcPct val="110000"/>
              </a:lnSpc>
              <a:spcBef>
                <a:spcPts val="554"/>
              </a:spcBef>
              <a:buClr>
                <a:schemeClr val="accent4"/>
              </a:buClr>
              <a:buFont typeface="Wingdings 3" pitchFamily="18" charset="2"/>
              <a:buChar char="u"/>
              <a:tabLst>
                <a:tab pos="334116" algn="l"/>
              </a:tabLst>
              <a:defRPr sz="1292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85817" indent="-263776">
              <a:lnSpc>
                <a:spcPct val="110000"/>
              </a:lnSpc>
              <a:spcBef>
                <a:spcPts val="554"/>
              </a:spcBef>
              <a:buClr>
                <a:schemeClr val="accent5"/>
              </a:buClr>
              <a:buFont typeface="Wingdings 3" pitchFamily="18" charset="2"/>
              <a:buChar char="u"/>
              <a:defRPr sz="1015">
                <a:latin typeface="+mn-lt"/>
              </a:defRPr>
            </a:lvl2pPr>
            <a:lvl3pPr>
              <a:lnSpc>
                <a:spcPct val="110000"/>
              </a:lnSpc>
              <a:spcBef>
                <a:spcPts val="554"/>
              </a:spcBef>
              <a:buClr>
                <a:schemeClr val="accent1"/>
              </a:buClr>
              <a:defRPr sz="1015">
                <a:solidFill>
                  <a:schemeClr val="accent1"/>
                </a:solidFill>
                <a:latin typeface="+mn-lt"/>
              </a:defRPr>
            </a:lvl3pPr>
            <a:lvl4pPr>
              <a:defRPr sz="831"/>
            </a:lvl4pPr>
            <a:lvl5pPr>
              <a:defRPr sz="83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81000" y="6569101"/>
            <a:ext cx="3429000" cy="2127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8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© Zuellig </a:t>
            </a:r>
            <a:r>
              <a:rPr lang="en-US" sz="738" dirty="0" err="1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Pharma</a:t>
            </a:r>
            <a:r>
              <a:rPr lang="en-US" sz="738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. All Rights Reserved.</a:t>
            </a:r>
            <a:endParaRPr lang="en-US" sz="738" dirty="0">
              <a:solidFill>
                <a:srgbClr val="4D4D4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905347"/>
            <a:ext cx="7086600" cy="457200"/>
          </a:xfrm>
        </p:spPr>
        <p:txBody>
          <a:bodyPr>
            <a:noAutofit/>
          </a:bodyPr>
          <a:lstStyle>
            <a:lvl1pPr marL="0" indent="0">
              <a:buNone/>
              <a:defRPr sz="1477">
                <a:solidFill>
                  <a:srgbClr val="4D4D4D">
                    <a:alpha val="98000"/>
                  </a:srgbClr>
                </a:solidFill>
                <a:latin typeface="+mn-lt"/>
              </a:defRPr>
            </a:lvl1pPr>
            <a:lvl2pPr marL="422041" indent="0">
              <a:buNone/>
              <a:defRPr/>
            </a:lvl2pPr>
            <a:lvl3pPr marL="844083" indent="0">
              <a:buNone/>
              <a:defRPr/>
            </a:lvl3pPr>
            <a:lvl4pPr marL="1266124" indent="0">
              <a:buNone/>
              <a:defRPr/>
            </a:lvl4pPr>
            <a:lvl5pPr marL="1688165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  <p:pic>
        <p:nvPicPr>
          <p:cNvPr id="8" name="Picture 7" descr="C:\Users\omuller\Desktop\ZP Stationery Pack\ZP Logo Versions\Stacked Logo\ZP_LOGO_PR_18MM_STACKED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5" y="6477026"/>
            <a:ext cx="812223" cy="19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64929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C73FB-DC4A-4012-8D1A-64730512B4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" descr="C:\Users\omuller\Desktop\DESKTOP\ZP Stationery Pack\Connect.Healthcare. Asia\CONNECT_HEALTHCARE_ASI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3" y="6553200"/>
            <a:ext cx="1638702" cy="137160"/>
          </a:xfrm>
          <a:prstGeom prst="rect">
            <a:avLst/>
          </a:prstGeom>
          <a:noFill/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54580" cy="48736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sz="1108" dirty="0" smtClean="0"/>
              <a:t>Where are we in 2014?</a:t>
            </a:r>
            <a:br>
              <a:rPr sz="1108" dirty="0" smtClean="0"/>
            </a:br>
            <a:r>
              <a:rPr sz="1846" b="1" dirty="0" smtClean="0">
                <a:solidFill>
                  <a:schemeClr val="accent5"/>
                </a:solidFill>
              </a:rPr>
              <a:t>2014 YEAR IN REVIEW</a:t>
            </a:r>
            <a:endParaRPr lang="en-US" sz="1846" b="1" dirty="0">
              <a:solidFill>
                <a:schemeClr val="accent5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2036" y="712793"/>
            <a:ext cx="8721969" cy="172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845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2978727"/>
            <a:ext cx="5562600" cy="1387997"/>
          </a:xfrm>
        </p:spPr>
        <p:txBody>
          <a:bodyPr anchor="ctr">
            <a:noAutofit/>
          </a:bodyPr>
          <a:lstStyle>
            <a:lvl1pPr>
              <a:buNone/>
              <a:defRPr lang="en-US" sz="4000" b="0" kern="1200" dirty="0" smtClean="0">
                <a:solidFill>
                  <a:schemeClr val="accent2">
                    <a:alpha val="98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00400" y="3048000"/>
            <a:ext cx="0" cy="123559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ZP_LOGO_SV_MIN_SCREE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3429000"/>
            <a:ext cx="2362200" cy="534008"/>
          </a:xfrm>
          <a:prstGeom prst="rect">
            <a:avLst/>
          </a:prstGeom>
        </p:spPr>
      </p:pic>
      <p:pic>
        <p:nvPicPr>
          <p:cNvPr id="8" name="Picture 2" descr="C:\Users\omuller\Desktop\DESKTOP\ZP Stationery Pack\Connect.Healthcare. Asia\CONNECT_HEALTHCARE_ASI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2" y="6553200"/>
            <a:ext cx="1638702" cy="137160"/>
          </a:xfrm>
          <a:prstGeom prst="rect">
            <a:avLst/>
          </a:prstGeom>
          <a:noFill/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81000" y="6569079"/>
            <a:ext cx="3429000" cy="2127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 sz="800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© </a:t>
            </a:r>
            <a:r>
              <a:rPr lang="en-US" sz="800" dirty="0" err="1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Zuellig</a:t>
            </a:r>
            <a:r>
              <a:rPr lang="en-US" sz="800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dirty="0" err="1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Pharma</a:t>
            </a:r>
            <a:r>
              <a:rPr lang="en-US" sz="800" dirty="0" smtClean="0">
                <a:solidFill>
                  <a:srgbClr val="4D4D4D"/>
                </a:solidFill>
                <a:latin typeface="Arial" pitchFamily="34" charset="0"/>
                <a:cs typeface="Arial" pitchFamily="34" charset="0"/>
              </a:rPr>
              <a:t>. All Rights Reserved.</a:t>
            </a:r>
            <a:endParaRPr lang="en-US" sz="800" dirty="0">
              <a:solidFill>
                <a:srgbClr val="4D4D4D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8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9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8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477" y="1613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" y="1613"/>
                        <a:ext cx="1465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649290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56C73FB-DC4A-4012-8D1A-64730512B4E0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04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844083" rtl="0" eaLnBrk="1" latinLnBrk="0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685817" indent="-263776" algn="l" defTabSz="844083" rtl="0" eaLnBrk="1" latinLnBrk="0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55103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7145" indent="-211021" algn="l" defTabSz="844083" rtl="0" eaLnBrk="1" latinLnBrk="0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899186" indent="-211021" algn="l" defTabSz="844083" rtl="0" eaLnBrk="1" latinLnBrk="0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nzpapp07/admin/SitePages/Home.asp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zrx.com.vn/main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200400" y="2984780"/>
            <a:ext cx="5943600" cy="1387997"/>
          </a:xfrm>
        </p:spPr>
        <p:txBody>
          <a:bodyPr/>
          <a:lstStyle/>
          <a:p>
            <a:pPr algn="ctr"/>
            <a:r>
              <a:rPr lang="en-US" sz="3000" dirty="0" smtClean="0">
                <a:solidFill>
                  <a:schemeClr val="tx2">
                    <a:lumMod val="90000"/>
                    <a:lumOff val="10000"/>
                    <a:alpha val="98000"/>
                  </a:schemeClr>
                </a:solidFill>
              </a:rPr>
              <a:t>PRODUCT DIRECTORY WEBSITE</a:t>
            </a:r>
            <a:endParaRPr lang="en-US" sz="3000" i="1" dirty="0" smtClean="0">
              <a:solidFill>
                <a:schemeClr val="tx2">
                  <a:lumMod val="90000"/>
                  <a:lumOff val="10000"/>
                  <a:alpha val="98000"/>
                </a:schemeClr>
              </a:solidFill>
            </a:endParaRPr>
          </a:p>
          <a:p>
            <a:pPr algn="ctr"/>
            <a:endParaRPr lang="en-US" sz="1400" i="1" dirty="0" smtClean="0">
              <a:solidFill>
                <a:srgbClr val="4D4D4D">
                  <a:alpha val="98000"/>
                </a:srgbClr>
              </a:solidFill>
            </a:endParaRPr>
          </a:p>
          <a:p>
            <a:pPr algn="ctr"/>
            <a:r>
              <a:rPr lang="en-US" sz="2400" dirty="0" smtClean="0">
                <a:solidFill>
                  <a:srgbClr val="4D4D4D">
                    <a:alpha val="98000"/>
                  </a:srgbClr>
                </a:solidFill>
              </a:rPr>
              <a:t>ZUELLIG PHARMA VIETNAM</a:t>
            </a:r>
          </a:p>
        </p:txBody>
      </p:sp>
    </p:spTree>
    <p:extLst>
      <p:ext uri="{BB962C8B-B14F-4D97-AF65-F5344CB8AC3E}">
        <p14:creationId xmlns:p14="http://schemas.microsoft.com/office/powerpoint/2010/main" val="41766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905347"/>
            <a:ext cx="7848600" cy="457200"/>
          </a:xfrm>
          <a:extLst/>
        </p:spPr>
        <p:txBody>
          <a:bodyPr rtlCol="0"/>
          <a:lstStyle/>
          <a:p>
            <a:pPr>
              <a:buFont typeface="Arial" pitchFamily="34" charset="0"/>
              <a:buNone/>
              <a:defRPr/>
            </a:pPr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274638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System Overview…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86" y="1371600"/>
            <a:ext cx="858318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6315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05347"/>
            <a:ext cx="1850187" cy="457200"/>
          </a:xfrm>
          <a:extLst/>
        </p:spPr>
        <p:txBody>
          <a:bodyPr rtlCol="0"/>
          <a:lstStyle/>
          <a:p>
            <a:pPr>
              <a:buFont typeface="Arial" pitchFamily="34" charset="0"/>
              <a:buNone/>
              <a:defRPr/>
            </a:pPr>
            <a:r>
              <a:rPr lang="en-US" dirty="0" smtClean="0"/>
              <a:t>By name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43300"/>
            <a:ext cx="6172200" cy="300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14" y="796575"/>
            <a:ext cx="6157686" cy="2632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457200" y="3657600"/>
            <a:ext cx="2590800" cy="4572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By list of Principle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304800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System Overview…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772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05346"/>
            <a:ext cx="1850187" cy="771053"/>
          </a:xfrm>
          <a:extLst/>
        </p:spPr>
        <p:txBody>
          <a:bodyPr rtlCol="0"/>
          <a:lstStyle/>
          <a:p>
            <a:pPr>
              <a:buFont typeface="Arial" pitchFamily="34" charset="0"/>
              <a:buNone/>
              <a:defRPr/>
            </a:pPr>
            <a:r>
              <a:rPr lang="en-US" dirty="0" smtClean="0"/>
              <a:t>By storage condition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 Placeholder 3"/>
          <p:cNvSpPr txBox="1">
            <a:spLocks/>
          </p:cNvSpPr>
          <p:nvPr/>
        </p:nvSpPr>
        <p:spPr>
          <a:xfrm>
            <a:off x="457200" y="3657600"/>
            <a:ext cx="2590800" cy="9144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By list of storage condition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762000"/>
            <a:ext cx="6400800" cy="282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3635829"/>
            <a:ext cx="6400800" cy="2927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8420" y="274638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System Overview…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599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200" y="685800"/>
            <a:ext cx="9067800" cy="771053"/>
          </a:xfrm>
          <a:extLst/>
        </p:spPr>
        <p:txBody>
          <a:bodyPr rtlCol="0"/>
          <a:lstStyle/>
          <a:p>
            <a:pPr>
              <a:buFont typeface="Arial" pitchFamily="34" charset="0"/>
              <a:buNone/>
              <a:defRPr/>
            </a:pPr>
            <a:r>
              <a:rPr lang="en-US" sz="1800" dirty="0" smtClean="0"/>
              <a:t>     Key Descriptions and </a:t>
            </a:r>
            <a:r>
              <a:rPr lang="en-US" sz="1800" dirty="0"/>
              <a:t>C</a:t>
            </a:r>
            <a:r>
              <a:rPr lang="en-US" sz="1800" dirty="0" smtClean="0"/>
              <a:t>hange History: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800" dirty="0"/>
              <a:t>	</a:t>
            </a:r>
            <a:r>
              <a:rPr lang="en-US" sz="1800" dirty="0" smtClean="0"/>
              <a:t>		         Easy to update and follow up product history</a:t>
            </a:r>
            <a:endParaRPr lang="en-US" sz="1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29424"/>
            <a:ext cx="8055429" cy="5015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System Overview…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557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829146"/>
            <a:ext cx="8001000" cy="466254"/>
          </a:xfrm>
          <a:extLst/>
        </p:spPr>
        <p:txBody>
          <a:bodyPr rtlCol="0"/>
          <a:lstStyle/>
          <a:p>
            <a:pPr>
              <a:buFont typeface="Arial" pitchFamily="34" charset="0"/>
              <a:buNone/>
              <a:defRPr/>
            </a:pPr>
            <a:r>
              <a:rPr lang="en-US" dirty="0" smtClean="0"/>
              <a:t>Easy to extract information to Excel spreadsheet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0" y="1295400"/>
            <a:ext cx="4838440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19764"/>
            <a:ext cx="8024584" cy="2343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System Overview…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678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70238"/>
            <a:ext cx="2133600" cy="487362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2895600" y="1447800"/>
            <a:ext cx="6297180" cy="4048991"/>
          </a:xfrm>
        </p:spPr>
        <p:txBody>
          <a:bodyPr/>
          <a:lstStyle/>
          <a:p>
            <a:pPr lvl="1"/>
            <a:r>
              <a:rPr lang="en-US" sz="2000" b="0" dirty="0">
                <a:solidFill>
                  <a:srgbClr val="4D4D4D">
                    <a:alpha val="98000"/>
                  </a:srgbClr>
                </a:solidFill>
              </a:rPr>
              <a:t>WHY – The Rationale of New Initiative</a:t>
            </a:r>
          </a:p>
          <a:p>
            <a:pPr lvl="1"/>
            <a:endParaRPr lang="en-GB" sz="2000" dirty="0"/>
          </a:p>
          <a:p>
            <a:r>
              <a:rPr lang="en-US" sz="2000" dirty="0" smtClean="0"/>
              <a:t>HOW – Development Process </a:t>
            </a:r>
          </a:p>
          <a:p>
            <a:endParaRPr lang="en-US" sz="2000" dirty="0"/>
          </a:p>
          <a:p>
            <a:r>
              <a:rPr lang="en-US" sz="2000" dirty="0" smtClean="0"/>
              <a:t>ACHIEVEMENT – ZPVN Product Database Website</a:t>
            </a:r>
          </a:p>
          <a:p>
            <a:endParaRPr lang="en-US" sz="2000" dirty="0"/>
          </a:p>
          <a:p>
            <a:pPr lvl="1"/>
            <a:r>
              <a:rPr lang="en-US" sz="2000" dirty="0"/>
              <a:t>WHAT NEXT – Ideas for Stage 2 </a:t>
            </a:r>
          </a:p>
        </p:txBody>
      </p:sp>
    </p:spTree>
    <p:extLst>
      <p:ext uri="{BB962C8B-B14F-4D97-AF65-F5344CB8AC3E}">
        <p14:creationId xmlns:p14="http://schemas.microsoft.com/office/powerpoint/2010/main" val="18852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52400" y="762000"/>
            <a:ext cx="8763000" cy="2667000"/>
            <a:chOff x="152400" y="762000"/>
            <a:chExt cx="8763000" cy="2667000"/>
          </a:xfrm>
        </p:grpSpPr>
        <p:sp>
          <p:nvSpPr>
            <p:cNvPr id="3" name="TextBox 2"/>
            <p:cNvSpPr txBox="1"/>
            <p:nvPr/>
          </p:nvSpPr>
          <p:spPr>
            <a:xfrm>
              <a:off x="152400" y="762000"/>
              <a:ext cx="4512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/ Sale: New product picture</a:t>
              </a:r>
              <a:endParaRPr lang="en-US" dirty="0"/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3" y="980411"/>
              <a:ext cx="4319587" cy="2448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159468"/>
              <a:ext cx="3962400" cy="2193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0" y="3529011"/>
            <a:ext cx="9144000" cy="3165272"/>
            <a:chOff x="0" y="3529011"/>
            <a:chExt cx="9144000" cy="3165272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0" y="3529011"/>
              <a:ext cx="9144000" cy="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69147" y="3733800"/>
              <a:ext cx="4331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Regulation: Change history follow up</a:t>
              </a:r>
              <a:endParaRPr lang="en-US" dirty="0"/>
            </a:p>
          </p:txBody>
        </p:sp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67200"/>
              <a:ext cx="4572000" cy="2238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1" y="4162776"/>
              <a:ext cx="4696980" cy="25315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381000" y="228600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What’s Next…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91000" y="905990"/>
            <a:ext cx="5562600" cy="1387997"/>
          </a:xfrm>
        </p:spPr>
        <p:txBody>
          <a:bodyPr/>
          <a:lstStyle/>
          <a:p>
            <a:r>
              <a:rPr lang="en-US" dirty="0" smtClean="0">
                <a:solidFill>
                  <a:srgbClr val="4D4D4D">
                    <a:alpha val="98000"/>
                  </a:srgbClr>
                </a:solidFill>
              </a:rPr>
              <a:t>Thank You</a:t>
            </a:r>
            <a:endParaRPr lang="en-US" b="1" dirty="0" smtClean="0">
              <a:solidFill>
                <a:schemeClr val="accent5">
                  <a:alpha val="98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23542" r="16486" b="26459"/>
          <a:stretch/>
        </p:blipFill>
        <p:spPr bwMode="auto">
          <a:xfrm>
            <a:off x="122600" y="2743200"/>
            <a:ext cx="888492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1037918"/>
            <a:ext cx="2486025" cy="760686"/>
          </a:xfrm>
          <a:prstGeom prst="rect">
            <a:avLst/>
          </a:prstGeom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1447800" y="1984456"/>
            <a:ext cx="2628900" cy="4244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Copyright 2012 by </a:t>
            </a:r>
            <a:r>
              <a:rPr kumimoji="0" 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Zuellig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Pharma Asia Pacific.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6200000">
            <a:off x="3367242" y="1585759"/>
            <a:ext cx="149511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8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70238"/>
            <a:ext cx="2133600" cy="487362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2895600" y="1447800"/>
            <a:ext cx="6297180" cy="4048991"/>
          </a:xfrm>
        </p:spPr>
        <p:txBody>
          <a:bodyPr/>
          <a:lstStyle/>
          <a:p>
            <a:pPr lvl="1"/>
            <a:r>
              <a:rPr lang="en-US" sz="2000" dirty="0" smtClean="0"/>
              <a:t>WHY – The Rationale of New Initiative</a:t>
            </a:r>
          </a:p>
          <a:p>
            <a:pPr lvl="1"/>
            <a:endParaRPr lang="en-GB" sz="2000" dirty="0"/>
          </a:p>
          <a:p>
            <a:r>
              <a:rPr lang="en-US" sz="2000" dirty="0" smtClean="0"/>
              <a:t>HOW – Development Process </a:t>
            </a:r>
          </a:p>
          <a:p>
            <a:endParaRPr lang="en-US" sz="2000" dirty="0"/>
          </a:p>
          <a:p>
            <a:r>
              <a:rPr lang="en-US" sz="2000" dirty="0" smtClean="0"/>
              <a:t>ACHIEVEMENT – ZPVN Product Directory Website</a:t>
            </a:r>
          </a:p>
          <a:p>
            <a:endParaRPr lang="en-US" sz="2000" dirty="0"/>
          </a:p>
          <a:p>
            <a:pPr lvl="1"/>
            <a:r>
              <a:rPr lang="en-US" sz="2000" b="0" dirty="0" smtClean="0">
                <a:solidFill>
                  <a:srgbClr val="4D4D4D">
                    <a:alpha val="98000"/>
                  </a:srgbClr>
                </a:solidFill>
              </a:rPr>
              <a:t>WHAT NEXT – Ideas for Stage 2 </a:t>
            </a:r>
            <a:endParaRPr lang="en-US" sz="2000" b="0" dirty="0">
              <a:solidFill>
                <a:srgbClr val="4D4D4D">
                  <a:alpha val="9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4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80706" y="845704"/>
            <a:ext cx="4345482" cy="2994209"/>
            <a:chOff x="180706" y="845704"/>
            <a:chExt cx="4345482" cy="29942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254" y="2256830"/>
              <a:ext cx="2231691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80706" y="845704"/>
              <a:ext cx="4345482" cy="299420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295400" y="878678"/>
              <a:ext cx="2155491" cy="49292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Clr>
                  <a:schemeClr val="accent4"/>
                </a:buClr>
                <a:tabLst>
                  <a:tab pos="361950" algn="l"/>
                </a:tabLst>
              </a:pPr>
              <a:r>
                <a:rPr lang="en-US" sz="1600" b="1" dirty="0" smtClean="0">
                  <a:solidFill>
                    <a:schemeClr val="accent2">
                      <a:lumMod val="90000"/>
                      <a:lumOff val="10000"/>
                      <a:alpha val="98000"/>
                    </a:schemeClr>
                  </a:solidFill>
                  <a:latin typeface="+mj-lt"/>
                  <a:cs typeface="Arial" pitchFamily="34" charset="0"/>
                </a:rPr>
                <a:t>Trade Return: Initial Quality Assessment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57200" y="1371600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Actual Storage Condition: 25</a:t>
              </a:r>
              <a:r>
                <a:rPr lang="en-US" sz="1600" baseline="30000" dirty="0" smtClean="0"/>
                <a:t>o</a:t>
              </a:r>
              <a:r>
                <a:rPr lang="en-US" sz="1600" dirty="0" smtClean="0"/>
                <a:t>C&lt;T</a:t>
              </a:r>
              <a:r>
                <a:rPr lang="en-US" sz="1600" baseline="30000" dirty="0" smtClean="0"/>
                <a:t>o</a:t>
              </a:r>
              <a:r>
                <a:rPr lang="en-US" sz="1600" dirty="0" smtClean="0"/>
                <a:t>C≤30</a:t>
              </a:r>
              <a:r>
                <a:rPr lang="en-US" sz="1600" baseline="30000" dirty="0" smtClean="0"/>
                <a:t>0</a:t>
              </a:r>
              <a:r>
                <a:rPr lang="en-US" sz="1600" dirty="0" smtClean="0"/>
                <a:t>C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2000" y="845704"/>
            <a:ext cx="4407972" cy="2994209"/>
            <a:chOff x="4572000" y="845704"/>
            <a:chExt cx="4407972" cy="2994209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050" y="1879395"/>
              <a:ext cx="1806150" cy="133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4634490" y="845704"/>
              <a:ext cx="4345482" cy="299420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48199" y="875536"/>
              <a:ext cx="4331771" cy="5372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Clr>
                  <a:schemeClr val="accent4"/>
                </a:buClr>
                <a:tabLst>
                  <a:tab pos="361950" algn="l"/>
                </a:tabLst>
              </a:pPr>
              <a:r>
                <a:rPr lang="en-US" sz="1600" b="1" dirty="0" smtClean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+mj-lt"/>
                  <a:cs typeface="Arial" pitchFamily="34" charset="0"/>
                </a:rPr>
                <a:t>Temperature Excursion </a:t>
              </a:r>
              <a:br>
                <a:rPr lang="en-US" sz="1600" b="1" dirty="0" smtClean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+mj-lt"/>
                  <a:cs typeface="Arial" pitchFamily="34" charset="0"/>
                </a:rPr>
              </a:br>
              <a:r>
                <a:rPr lang="en-US" sz="1600" b="1" dirty="0" smtClean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+mj-lt"/>
                  <a:cs typeface="Arial" pitchFamily="34" charset="0"/>
                </a:rPr>
                <a:t>in Branch Transfer Shipment</a:t>
              </a:r>
              <a:br>
                <a:rPr lang="en-US" sz="1600" b="1" dirty="0" smtClean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+mj-lt"/>
                  <a:cs typeface="Arial" pitchFamily="34" charset="0"/>
                </a:rPr>
              </a:br>
              <a:r>
                <a:rPr lang="en-US" sz="1600" dirty="0"/>
                <a:t>25</a:t>
              </a:r>
              <a:r>
                <a:rPr lang="en-US" sz="1600" baseline="30000" dirty="0"/>
                <a:t>o</a:t>
              </a:r>
              <a:r>
                <a:rPr lang="en-US" sz="1600" dirty="0"/>
                <a:t>C&lt;T</a:t>
              </a:r>
              <a:r>
                <a:rPr lang="en-US" sz="1600" baseline="30000" dirty="0"/>
                <a:t>o</a:t>
              </a:r>
              <a:r>
                <a:rPr lang="en-US" sz="1600" dirty="0"/>
                <a:t>C≤30</a:t>
              </a:r>
              <a:r>
                <a:rPr lang="en-US" sz="1600" baseline="30000" dirty="0"/>
                <a:t>0</a:t>
              </a:r>
              <a:r>
                <a:rPr lang="en-US" sz="1600" dirty="0"/>
                <a:t>C</a:t>
              </a:r>
            </a:p>
            <a:p>
              <a:pPr algn="ctr">
                <a:lnSpc>
                  <a:spcPct val="110000"/>
                </a:lnSpc>
                <a:spcBef>
                  <a:spcPts val="600"/>
                </a:spcBef>
                <a:buClr>
                  <a:schemeClr val="accent4"/>
                </a:buClr>
                <a:tabLst>
                  <a:tab pos="361950" algn="l"/>
                </a:tabLst>
              </a:pPr>
              <a:endParaRPr lang="en-US" sz="16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2000" y="3209835"/>
              <a:ext cx="4407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Hundreds of SKUs quarantined for </a:t>
              </a:r>
              <a:br>
                <a:rPr lang="en-US" sz="1600" dirty="0" smtClean="0"/>
              </a:br>
              <a:r>
                <a:rPr lang="en-US" sz="1600" dirty="0" smtClean="0"/>
                <a:t>manual checking of storage condition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9452" y="3952394"/>
            <a:ext cx="8773120" cy="2448406"/>
            <a:chOff x="206852" y="3966042"/>
            <a:chExt cx="8773119" cy="2448406"/>
          </a:xfrm>
        </p:grpSpPr>
        <p:sp>
          <p:nvSpPr>
            <p:cNvPr id="25" name="Rectangle 24"/>
            <p:cNvSpPr/>
            <p:nvPr/>
          </p:nvSpPr>
          <p:spPr>
            <a:xfrm>
              <a:off x="206852" y="3966042"/>
              <a:ext cx="8773119" cy="2448406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" y="4357688"/>
              <a:ext cx="1724025" cy="1857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063" y="4295830"/>
              <a:ext cx="2412088" cy="203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828800" y="3999736"/>
              <a:ext cx="2743200" cy="49606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Clr>
                  <a:schemeClr val="accent4"/>
                </a:buClr>
                <a:tabLst>
                  <a:tab pos="361950" algn="l"/>
                </a:tabLst>
              </a:pPr>
              <a:r>
                <a:rPr lang="en-US" sz="1600" b="1" dirty="0" smtClean="0">
                  <a:solidFill>
                    <a:schemeClr val="accent2">
                      <a:lumMod val="90000"/>
                      <a:lumOff val="10000"/>
                      <a:alpha val="98000"/>
                    </a:schemeClr>
                  </a:solidFill>
                  <a:latin typeface="+mj-lt"/>
                  <a:cs typeface="Arial" pitchFamily="34" charset="0"/>
                </a:rPr>
                <a:t>QA/QC and Warehouse: Workload and Time Pressure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55826" y="4469901"/>
              <a:ext cx="409257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 smtClean="0"/>
                <a:t>Stock movement for checking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/>
                <a:t>Manpower resources perform urgent/manual check, record and report…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/>
                <a:t>Human mistakes due to time pressure and manual process</a:t>
              </a:r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56020" y="304800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WHY…?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8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70238"/>
            <a:ext cx="2133600" cy="487362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2895600" y="1447800"/>
            <a:ext cx="6297180" cy="4048991"/>
          </a:xfrm>
        </p:spPr>
        <p:txBody>
          <a:bodyPr/>
          <a:lstStyle/>
          <a:p>
            <a:pPr lvl="1"/>
            <a:r>
              <a:rPr lang="en-US" sz="2000" b="0" dirty="0">
                <a:solidFill>
                  <a:srgbClr val="4D4D4D">
                    <a:alpha val="98000"/>
                  </a:srgbClr>
                </a:solidFill>
              </a:rPr>
              <a:t>WHY – The Rationale of New Initiative</a:t>
            </a:r>
          </a:p>
          <a:p>
            <a:pPr lvl="1"/>
            <a:endParaRPr lang="en-GB" sz="2000" dirty="0"/>
          </a:p>
          <a:p>
            <a:r>
              <a:rPr lang="en-US" sz="2000" b="1" dirty="0">
                <a:solidFill>
                  <a:schemeClr val="accent5">
                    <a:alpha val="98000"/>
                  </a:schemeClr>
                </a:solidFill>
              </a:rPr>
              <a:t>HOW – Development Process </a:t>
            </a:r>
          </a:p>
          <a:p>
            <a:endParaRPr lang="en-US" sz="2000" dirty="0"/>
          </a:p>
          <a:p>
            <a:r>
              <a:rPr lang="en-US" sz="2000" dirty="0" smtClean="0"/>
              <a:t>ACHIEVEMENT – ZPVN Product Directory Website</a:t>
            </a:r>
          </a:p>
          <a:p>
            <a:endParaRPr lang="en-US" sz="2000" dirty="0"/>
          </a:p>
          <a:p>
            <a:pPr lvl="1"/>
            <a:r>
              <a:rPr lang="en-US" sz="2000" b="0" dirty="0" smtClean="0">
                <a:solidFill>
                  <a:srgbClr val="4D4D4D">
                    <a:alpha val="98000"/>
                  </a:srgbClr>
                </a:solidFill>
              </a:rPr>
              <a:t>WHAT NEXT – Ideas for Stage 2 </a:t>
            </a:r>
            <a:endParaRPr lang="en-US" sz="2000" b="0" dirty="0">
              <a:solidFill>
                <a:srgbClr val="4D4D4D">
                  <a:alpha val="9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48000" y="1524000"/>
            <a:ext cx="3810000" cy="892550"/>
          </a:xfrm>
          <a:extLst/>
        </p:spPr>
        <p:txBody>
          <a:bodyPr rtlCol="0"/>
          <a:lstStyle/>
          <a:p>
            <a:pPr algn="ctr">
              <a:defRPr/>
            </a:pPr>
            <a:r>
              <a:rPr lang="en-US" sz="2000" dirty="0">
                <a:solidFill>
                  <a:srgbClr val="117577">
                    <a:alpha val="98000"/>
                  </a:srgbClr>
                </a:solidFill>
              </a:rPr>
              <a:t>Project – IT – QA </a:t>
            </a:r>
            <a:r>
              <a:rPr lang="en-US" sz="2000" dirty="0" smtClean="0">
                <a:solidFill>
                  <a:srgbClr val="117577">
                    <a:alpha val="98000"/>
                  </a:srgbClr>
                </a:solidFill>
              </a:rPr>
              <a:t>meeting: Develop Process</a:t>
            </a:r>
          </a:p>
          <a:p>
            <a:pPr algn="ctr">
              <a:buFont typeface="Arial" pitchFamily="34" charset="0"/>
              <a:buNone/>
              <a:defRPr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56020" y="304800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HOW…?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47" y="828902"/>
            <a:ext cx="1752600" cy="160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3215325" y="4343400"/>
            <a:ext cx="3048000" cy="19812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rgbClr val="0070C0">
                    <a:alpha val="98000"/>
                  </a:srgbClr>
                </a:solidFill>
              </a:rPr>
              <a:t>Things to do list and </a:t>
            </a:r>
            <a:r>
              <a:rPr lang="en-US" dirty="0">
                <a:solidFill>
                  <a:srgbClr val="0070C0">
                    <a:alpha val="98000"/>
                  </a:srgbClr>
                </a:solidFill>
              </a:rPr>
              <a:t>requirement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 smtClean="0"/>
              <a:t>List of Tasks 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 smtClean="0"/>
              <a:t>Person-In-Charge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 smtClean="0"/>
              <a:t>Target completion date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/>
              <a:t>Change control 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/>
              <a:t>History and </a:t>
            </a:r>
            <a:r>
              <a:rPr lang="en-US" dirty="0" smtClean="0"/>
              <a:t>traceability</a:t>
            </a:r>
          </a:p>
          <a:p>
            <a:pPr marL="285750" indent="-285750">
              <a:buFontTx/>
              <a:buChar char="-"/>
              <a:defRPr/>
            </a:pPr>
            <a:endParaRPr lang="en-US" dirty="0" smtClean="0"/>
          </a:p>
          <a:p>
            <a:pPr marL="285750" indent="-285750">
              <a:buFontTx/>
              <a:buChar char="-"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350363" y="4363357"/>
            <a:ext cx="2864962" cy="1839686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rgbClr val="0070C0">
                    <a:alpha val="98000"/>
                  </a:srgbClr>
                </a:solidFill>
              </a:rPr>
              <a:t>Developing </a:t>
            </a:r>
            <a:r>
              <a:rPr lang="en-US" dirty="0">
                <a:solidFill>
                  <a:srgbClr val="0070C0">
                    <a:alpha val="98000"/>
                  </a:srgbClr>
                </a:solidFill>
              </a:rPr>
              <a:t>the </a:t>
            </a:r>
            <a:r>
              <a:rPr lang="en-US" dirty="0" smtClean="0">
                <a:solidFill>
                  <a:srgbClr val="0070C0">
                    <a:alpha val="98000"/>
                  </a:srgbClr>
                </a:solidFill>
              </a:rPr>
              <a:t>website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 smtClean="0"/>
              <a:t>System Source 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 smtClean="0"/>
              <a:t>Timeline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 smtClean="0"/>
              <a:t>Scope of work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590800"/>
            <a:ext cx="22002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90800"/>
            <a:ext cx="1676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Placeholder 3"/>
          <p:cNvSpPr txBox="1">
            <a:spLocks/>
          </p:cNvSpPr>
          <p:nvPr/>
        </p:nvSpPr>
        <p:spPr>
          <a:xfrm>
            <a:off x="6172200" y="4343400"/>
            <a:ext cx="3048000" cy="19812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rgbClr val="0070C0">
                    <a:alpha val="98000"/>
                  </a:srgbClr>
                </a:solidFill>
              </a:rPr>
              <a:t>Product data preparation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/>
              <a:t>How to collect / update data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 smtClean="0"/>
              <a:t>User and Admin rights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/>
              <a:t>Data extraction</a:t>
            </a:r>
          </a:p>
          <a:p>
            <a:pPr marL="285750" indent="-285750">
              <a:buFontTx/>
              <a:buChar char="-"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26819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306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56020" y="304800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HOW…?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41506" y="685800"/>
            <a:ext cx="8902494" cy="30480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 dirty="0" smtClean="0">
                <a:solidFill>
                  <a:srgbClr val="0070C0">
                    <a:alpha val="98000"/>
                  </a:srgbClr>
                </a:solidFill>
              </a:rPr>
              <a:t>Developing </a:t>
            </a:r>
            <a:r>
              <a:rPr lang="en-US" sz="2000" b="1" dirty="0">
                <a:solidFill>
                  <a:srgbClr val="0070C0">
                    <a:alpha val="98000"/>
                  </a:srgbClr>
                </a:solidFill>
              </a:rPr>
              <a:t>the </a:t>
            </a:r>
            <a:r>
              <a:rPr lang="en-US" sz="2000" b="1" dirty="0" smtClean="0">
                <a:solidFill>
                  <a:srgbClr val="0070C0">
                    <a:alpha val="98000"/>
                  </a:srgbClr>
                </a:solidFill>
              </a:rPr>
              <a:t>website</a:t>
            </a:r>
          </a:p>
          <a:p>
            <a:pPr marL="285750" indent="-285750">
              <a:buFontTx/>
              <a:buChar char="-"/>
              <a:defRPr/>
            </a:pPr>
            <a:r>
              <a:rPr lang="en-US" b="1" dirty="0" smtClean="0">
                <a:solidFill>
                  <a:srgbClr val="00B0F0">
                    <a:alpha val="98000"/>
                  </a:srgbClr>
                </a:solidFill>
              </a:rPr>
              <a:t>System  Sources:</a:t>
            </a:r>
            <a:r>
              <a:rPr lang="en-US" dirty="0" smtClean="0">
                <a:solidFill>
                  <a:srgbClr val="00B0F0">
                    <a:alpha val="98000"/>
                  </a:srgbClr>
                </a:solidFill>
              </a:rPr>
              <a:t> 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 err="1" smtClean="0">
                <a:solidFill>
                  <a:srgbClr val="4D4D4D">
                    <a:alpha val="98000"/>
                  </a:srgbClr>
                </a:solidFill>
              </a:rPr>
              <a:t>Sysaid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: available tool, all users can log-in, however low capacity for data storage 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 err="1" smtClean="0">
                <a:solidFill>
                  <a:srgbClr val="4D4D4D">
                    <a:alpha val="98000"/>
                  </a:srgbClr>
                </a:solidFill>
              </a:rPr>
              <a:t>Sharepoint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: 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  <a:hlinkClick r:id="rId3"/>
              </a:rPr>
              <a:t>http://vnzpapp07/admin/SitePages/Home.aspx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: Difficult for accessing to all, as users are from multiple sites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 err="1" smtClean="0">
                <a:solidFill>
                  <a:srgbClr val="4D4D4D">
                    <a:alpha val="98000"/>
                  </a:srgbClr>
                </a:solidFill>
              </a:rPr>
              <a:t>eZRx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: 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  <a:hlinkClick r:id="rId4"/>
              </a:rPr>
              <a:t>https://ezrx.com.vn/main.asp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, sufficient </a:t>
            </a:r>
            <a:r>
              <a:rPr lang="en-US" sz="1600" dirty="0">
                <a:solidFill>
                  <a:srgbClr val="4D4D4D">
                    <a:alpha val="98000"/>
                  </a:srgbClr>
                </a:solidFill>
              </a:rPr>
              <a:t>capacity for product pictures storage, all users can 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log-in, </a:t>
            </a:r>
            <a:r>
              <a:rPr lang="en-US" sz="1600" dirty="0">
                <a:solidFill>
                  <a:srgbClr val="4D4D4D">
                    <a:alpha val="98000"/>
                  </a:srgbClr>
                </a:solidFill>
              </a:rPr>
              <a:t>but this is being used for 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customers</a:t>
            </a:r>
            <a:r>
              <a:rPr lang="en-US" sz="1600" dirty="0">
                <a:solidFill>
                  <a:srgbClr val="4D4D4D">
                    <a:alpha val="98000"/>
                  </a:srgbClr>
                </a:solidFill>
              </a:rPr>
              <a:t>.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Put </a:t>
            </a:r>
            <a:r>
              <a:rPr lang="en-US" sz="1600" dirty="0">
                <a:solidFill>
                  <a:srgbClr val="4D4D4D">
                    <a:alpha val="98000"/>
                  </a:srgbClr>
                </a:solidFill>
              </a:rPr>
              <a:t>the 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product database in common/shared </a:t>
            </a:r>
            <a:r>
              <a:rPr lang="en-US" sz="1600" dirty="0">
                <a:solidFill>
                  <a:srgbClr val="4D4D4D">
                    <a:alpha val="98000"/>
                  </a:srgbClr>
                </a:solidFill>
              </a:rPr>
              <a:t>disk drive, everyone can use, 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but easy </a:t>
            </a:r>
            <a:r>
              <a:rPr lang="en-US" sz="1600" dirty="0">
                <a:solidFill>
                  <a:srgbClr val="4D4D4D">
                    <a:alpha val="98000"/>
                  </a:srgbClr>
                </a:solidFill>
              </a:rPr>
              <a:t>to upload and adjust word/excel/picture 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files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Develop 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ZPV own website by local IT 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Using 3</a:t>
            </a:r>
            <a:r>
              <a:rPr lang="en-US" sz="1600" baseline="30000" dirty="0" smtClean="0">
                <a:solidFill>
                  <a:srgbClr val="4D4D4D">
                    <a:alpha val="98000"/>
                  </a:srgbClr>
                </a:solidFill>
              </a:rPr>
              <a:t>rd</a:t>
            </a:r>
            <a:r>
              <a:rPr lang="en-US" sz="1600" dirty="0" smtClean="0">
                <a:solidFill>
                  <a:srgbClr val="4D4D4D">
                    <a:alpha val="98000"/>
                  </a:srgbClr>
                </a:solidFill>
              </a:rPr>
              <a:t> party service, with additional cost</a:t>
            </a:r>
          </a:p>
          <a:p>
            <a:pPr marL="742950" lvl="1" indent="-285750">
              <a:buFontTx/>
              <a:buChar char="-"/>
              <a:defRPr/>
            </a:pPr>
            <a:endParaRPr lang="en-US" sz="1600" dirty="0" smtClean="0">
              <a:solidFill>
                <a:srgbClr val="4D4D4D">
                  <a:alpha val="98000"/>
                </a:srgbClr>
              </a:solidFill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241506" y="5181600"/>
            <a:ext cx="8597694" cy="1529443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  <a:defRPr/>
            </a:pPr>
            <a:r>
              <a:rPr lang="en-US" b="1" dirty="0" smtClean="0">
                <a:solidFill>
                  <a:srgbClr val="00B0F0">
                    <a:alpha val="98000"/>
                  </a:srgbClr>
                </a:solidFill>
              </a:rPr>
              <a:t>System Features/Scope of work: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r>
              <a:rPr lang="en-US" dirty="0" smtClean="0"/>
              <a:t>Mass upload/update</a:t>
            </a:r>
          </a:p>
          <a:p>
            <a:pPr marL="285750" lvl="0" indent="-285750">
              <a:buFont typeface="Wingdings" pitchFamily="2" charset="2"/>
              <a:buChar char="Ø"/>
              <a:defRPr/>
            </a:pPr>
            <a:r>
              <a:rPr lang="en-US" dirty="0" smtClean="0"/>
              <a:t>Report Extraction: multiple choices </a:t>
            </a:r>
            <a:r>
              <a:rPr lang="en-US" dirty="0"/>
              <a:t>for </a:t>
            </a:r>
            <a:r>
              <a:rPr lang="en-US" dirty="0" smtClean="0"/>
              <a:t>filters</a:t>
            </a:r>
          </a:p>
          <a:p>
            <a:pPr marL="285750" lvl="0" indent="-285750">
              <a:buFont typeface="Wingdings" pitchFamily="2" charset="2"/>
              <a:buChar char="Ø"/>
              <a:defRPr/>
            </a:pPr>
            <a:r>
              <a:rPr lang="en-US" dirty="0" smtClean="0"/>
              <a:t>Synchronizes </a:t>
            </a:r>
            <a:r>
              <a:rPr lang="en-US" dirty="0"/>
              <a:t>between SDS and website </a:t>
            </a:r>
            <a:r>
              <a:rPr lang="en-US" dirty="0" smtClean="0"/>
              <a:t>weekly (Alerted mail for those “not-yet-updated” products in Product Directory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6020" y="3886200"/>
            <a:ext cx="8659380" cy="1371600"/>
            <a:chOff x="256020" y="3581400"/>
            <a:chExt cx="8659380" cy="1371600"/>
          </a:xfrm>
        </p:grpSpPr>
        <p:sp>
          <p:nvSpPr>
            <p:cNvPr id="13" name="Text Placeholder 3"/>
            <p:cNvSpPr txBox="1">
              <a:spLocks/>
            </p:cNvSpPr>
            <p:nvPr/>
          </p:nvSpPr>
          <p:spPr>
            <a:xfrm>
              <a:off x="256020" y="3581400"/>
              <a:ext cx="8659380" cy="919843"/>
            </a:xfrm>
            <a:prstGeom prst="rect">
              <a:avLst/>
            </a:prstGeom>
            <a:extLst/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rgbClr val="4D4D4D">
                      <a:alpha val="98000"/>
                    </a:srgb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Tx/>
                <a:buChar char="-"/>
                <a:defRPr/>
              </a:pPr>
              <a:r>
                <a:rPr lang="en-US" b="1" dirty="0" smtClean="0">
                  <a:solidFill>
                    <a:srgbClr val="00B0F0">
                      <a:alpha val="98000"/>
                    </a:srgbClr>
                  </a:solidFill>
                </a:rPr>
                <a:t>Timeline:</a:t>
              </a:r>
            </a:p>
            <a:p>
              <a:pPr>
                <a:defRPr/>
              </a:pPr>
              <a:r>
                <a:rPr lang="en-US" dirty="0" smtClean="0"/>
                <a:t>First discussion		Source chosen	Website upload and test	Go-Live</a:t>
              </a:r>
            </a:p>
            <a:p>
              <a:pPr>
                <a:defRPr/>
              </a:pPr>
              <a:r>
                <a:rPr lang="en-US" dirty="0" smtClean="0"/>
                <a:t>January 2016		April 2016	     May and Jun 2016	July 2016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40281" y="4648200"/>
              <a:ext cx="8463438" cy="0"/>
            </a:xfrm>
            <a:prstGeom prst="straightConnector1">
              <a:avLst/>
            </a:prstGeom>
            <a:ln w="38100">
              <a:headEnd w="lg" len="lg"/>
              <a:tailEnd type="arrow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5-Point Star 2"/>
            <p:cNvSpPr/>
            <p:nvPr/>
          </p:nvSpPr>
          <p:spPr>
            <a:xfrm>
              <a:off x="7924800" y="4648200"/>
              <a:ext cx="381000" cy="304800"/>
            </a:xfrm>
            <a:prstGeom prst="star5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Pentagon 9"/>
            <p:cNvSpPr/>
            <p:nvPr/>
          </p:nvSpPr>
          <p:spPr>
            <a:xfrm>
              <a:off x="314076" y="4706256"/>
              <a:ext cx="233838" cy="185058"/>
            </a:xfrm>
            <a:prstGeom prst="homePlate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Chevron 10"/>
            <p:cNvSpPr/>
            <p:nvPr/>
          </p:nvSpPr>
          <p:spPr>
            <a:xfrm>
              <a:off x="3962400" y="4706256"/>
              <a:ext cx="228600" cy="185058"/>
            </a:xfrm>
            <a:prstGeom prst="chevro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6121398" y="4709886"/>
              <a:ext cx="228600" cy="185058"/>
            </a:xfrm>
            <a:prstGeom prst="chevro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509010" y="3131457"/>
            <a:ext cx="8367486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823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56020" y="304800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HOW…?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37610" y="849085"/>
            <a:ext cx="7668780" cy="99060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4D4D4D">
                    <a:alpha val="98000"/>
                  </a:srgb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000" b="1" dirty="0">
                <a:solidFill>
                  <a:srgbClr val="00B0F0"/>
                </a:solidFill>
              </a:rPr>
              <a:t>Product data </a:t>
            </a:r>
            <a:r>
              <a:rPr lang="en-US" sz="2000" b="1" dirty="0" smtClean="0">
                <a:solidFill>
                  <a:srgbClr val="00B0F0"/>
                </a:solidFill>
              </a:rPr>
              <a:t>preparation</a:t>
            </a:r>
          </a:p>
          <a:p>
            <a:pPr marL="285750" indent="-285750">
              <a:buFontTx/>
              <a:buChar char="-"/>
              <a:defRPr/>
            </a:pPr>
            <a:endParaRPr lang="en-US" sz="2000" dirty="0" smtClean="0"/>
          </a:p>
          <a:p>
            <a:pPr>
              <a:defRPr/>
            </a:pP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" y="1308099"/>
            <a:ext cx="8487728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6" y="3581400"/>
            <a:ext cx="2978789" cy="172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28" y="3581400"/>
            <a:ext cx="2061024" cy="233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194" y="4445793"/>
            <a:ext cx="3058231" cy="172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3810000" cy="2801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0559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70238"/>
            <a:ext cx="2133600" cy="487362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2895600" y="1447800"/>
            <a:ext cx="6477000" cy="4048991"/>
          </a:xfrm>
        </p:spPr>
        <p:txBody>
          <a:bodyPr/>
          <a:lstStyle/>
          <a:p>
            <a:pPr lvl="1"/>
            <a:r>
              <a:rPr lang="en-US" sz="2000" b="0" dirty="0">
                <a:solidFill>
                  <a:srgbClr val="4D4D4D">
                    <a:alpha val="98000"/>
                  </a:srgbClr>
                </a:solidFill>
              </a:rPr>
              <a:t>WHY – The Rationale of New Initiative</a:t>
            </a:r>
          </a:p>
          <a:p>
            <a:pPr lvl="1"/>
            <a:endParaRPr lang="en-GB" sz="2000" dirty="0"/>
          </a:p>
          <a:p>
            <a:r>
              <a:rPr lang="en-US" sz="2000" dirty="0" smtClean="0"/>
              <a:t>HOW – Development Process 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5">
                    <a:alpha val="98000"/>
                  </a:schemeClr>
                </a:solidFill>
              </a:rPr>
              <a:t>ACHIEVEMENT – ZPVN Product </a:t>
            </a:r>
            <a:r>
              <a:rPr lang="en-US" sz="2000" b="1" dirty="0" smtClean="0">
                <a:solidFill>
                  <a:schemeClr val="accent5">
                    <a:alpha val="98000"/>
                  </a:schemeClr>
                </a:solidFill>
              </a:rPr>
              <a:t>Directory</a:t>
            </a:r>
            <a:endParaRPr lang="en-US" sz="2000" b="1" dirty="0">
              <a:solidFill>
                <a:schemeClr val="accent5">
                  <a:alpha val="98000"/>
                </a:schemeClr>
              </a:solidFill>
            </a:endParaRPr>
          </a:p>
          <a:p>
            <a:endParaRPr lang="en-US" sz="2000" dirty="0"/>
          </a:p>
          <a:p>
            <a:pPr lvl="1"/>
            <a:r>
              <a:rPr lang="en-US" sz="2000" b="0" dirty="0" smtClean="0">
                <a:solidFill>
                  <a:srgbClr val="4D4D4D">
                    <a:alpha val="98000"/>
                  </a:srgbClr>
                </a:solidFill>
              </a:rPr>
              <a:t>WHAT NEXT – Ideas for Stage 2 </a:t>
            </a:r>
            <a:endParaRPr lang="en-US" sz="2000" b="0" dirty="0">
              <a:solidFill>
                <a:srgbClr val="4D4D4D">
                  <a:alpha val="9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905347"/>
            <a:ext cx="7848600" cy="457200"/>
          </a:xfrm>
          <a:extLst/>
        </p:spPr>
        <p:txBody>
          <a:bodyPr rtlCol="0"/>
          <a:lstStyle/>
          <a:p>
            <a:pPr algn="ctr"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rgbClr val="00B0F0">
                    <a:alpha val="98000"/>
                  </a:srgbClr>
                </a:solidFill>
              </a:rPr>
              <a:t>Launching date: 22/07/2016</a:t>
            </a:r>
            <a:endParaRPr lang="en-US" sz="2000" b="1" dirty="0">
              <a:solidFill>
                <a:srgbClr val="00B0F0">
                  <a:alpha val="98000"/>
                </a:srgb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274638"/>
            <a:ext cx="8354580" cy="487362"/>
          </a:xfrm>
          <a:prstGeom prst="rect">
            <a:avLst/>
          </a:prstGeom>
        </p:spPr>
        <p:txBody>
          <a:bodyPr/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2800" kern="1200" dirty="0">
                <a:solidFill>
                  <a:srgbClr val="4D4D4D">
                    <a:alpha val="98000"/>
                  </a:srgbClr>
                </a:solidFill>
                <a:latin typeface="+mj-lt"/>
                <a:ea typeface="+mn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marL="0" lvl="1" algn="l">
              <a:defRPr/>
            </a:pPr>
            <a:r>
              <a:rPr lang="en-US" sz="2000" b="1" kern="0" dirty="0" smtClean="0">
                <a:solidFill>
                  <a:srgbClr val="016C81"/>
                </a:solidFill>
              </a:rPr>
              <a:t>ZPVN Product Directory | </a:t>
            </a:r>
            <a:r>
              <a:rPr lang="en-US" sz="2000" dirty="0" smtClean="0"/>
              <a:t>System Overview…</a:t>
            </a:r>
            <a:endParaRPr lang="en-US" sz="2000" dirty="0"/>
          </a:p>
          <a:p>
            <a:pPr marL="0" lvl="1" algn="l">
              <a:defRPr/>
            </a:pPr>
            <a:endParaRPr lang="en-US" sz="2000" kern="0" dirty="0">
              <a:solidFill>
                <a:srgbClr val="117577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12702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1295400"/>
            <a:ext cx="8599714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2833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ca6bf3abc8c515d48857a5c5328843bb275e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Zuellig">
      <a:dk1>
        <a:sysClr val="windowText" lastClr="000000"/>
      </a:dk1>
      <a:lt1>
        <a:sysClr val="window" lastClr="FFFFFF"/>
      </a:lt1>
      <a:dk2>
        <a:srgbClr val="094658"/>
      </a:dk2>
      <a:lt2>
        <a:srgbClr val="F1F1F1"/>
      </a:lt2>
      <a:accent1>
        <a:srgbClr val="4D4D4D"/>
      </a:accent1>
      <a:accent2>
        <a:srgbClr val="094658"/>
      </a:accent2>
      <a:accent3>
        <a:srgbClr val="F1F1F1"/>
      </a:accent3>
      <a:accent4>
        <a:srgbClr val="CEDC27"/>
      </a:accent4>
      <a:accent5>
        <a:srgbClr val="117577"/>
      </a:accent5>
      <a:accent6>
        <a:srgbClr val="719849"/>
      </a:accent6>
      <a:hlink>
        <a:srgbClr val="0000FF"/>
      </a:hlink>
      <a:folHlink>
        <a:srgbClr val="800080"/>
      </a:folHlink>
    </a:clrScheme>
    <a:fontScheme name="Custom 11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2">
                <a:lumMod val="75000"/>
              </a:schemeClr>
            </a:gs>
            <a:gs pos="50000">
              <a:schemeClr val="accent2"/>
            </a:gs>
            <a:gs pos="100000">
              <a:schemeClr val="accent5"/>
            </a:gs>
          </a:gsLst>
          <a:lin ang="5400000" scaled="0"/>
        </a:gra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Zuellig Corporate Template">
  <a:themeElements>
    <a:clrScheme name="Zuellig">
      <a:dk1>
        <a:sysClr val="windowText" lastClr="000000"/>
      </a:dk1>
      <a:lt1>
        <a:sysClr val="window" lastClr="FFFFFF"/>
      </a:lt1>
      <a:dk2>
        <a:srgbClr val="094658"/>
      </a:dk2>
      <a:lt2>
        <a:srgbClr val="F1F1F1"/>
      </a:lt2>
      <a:accent1>
        <a:srgbClr val="4D4D4D"/>
      </a:accent1>
      <a:accent2>
        <a:srgbClr val="094658"/>
      </a:accent2>
      <a:accent3>
        <a:srgbClr val="F1F1F1"/>
      </a:accent3>
      <a:accent4>
        <a:srgbClr val="CEDC27"/>
      </a:accent4>
      <a:accent5>
        <a:srgbClr val="117577"/>
      </a:accent5>
      <a:accent6>
        <a:srgbClr val="719849"/>
      </a:accent6>
      <a:hlink>
        <a:srgbClr val="0000FF"/>
      </a:hlink>
      <a:folHlink>
        <a:srgbClr val="800080"/>
      </a:folHlink>
    </a:clrScheme>
    <a:fontScheme name="Custom 11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2">
                <a:lumMod val="75000"/>
              </a:schemeClr>
            </a:gs>
            <a:gs pos="50000">
              <a:schemeClr val="accent2"/>
            </a:gs>
            <a:gs pos="100000">
              <a:schemeClr val="accent5"/>
            </a:gs>
          </a:gsLst>
          <a:lin ang="5400000" scaled="0"/>
        </a:gra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  <a:txDef>
      <a:spPr>
        <a:solidFill>
          <a:schemeClr val="accent3"/>
        </a:solidFill>
      </a:spPr>
      <a:bodyPr vert="horz" lIns="91440" tIns="45720" rIns="91440" bIns="45720" rtlCol="0">
        <a:noAutofit/>
      </a:bodyPr>
      <a:lstStyle>
        <a:defPPr algn="ctr">
          <a:lnSpc>
            <a:spcPct val="110000"/>
          </a:lnSpc>
          <a:spcBef>
            <a:spcPts val="600"/>
          </a:spcBef>
          <a:buClr>
            <a:schemeClr val="accent4"/>
          </a:buClr>
          <a:tabLst>
            <a:tab pos="361950" algn="l"/>
          </a:tabLst>
          <a:defRPr sz="1100" b="1" dirty="0" smtClean="0">
            <a:solidFill>
              <a:schemeClr val="accent1">
                <a:alpha val="98000"/>
              </a:schemeClr>
            </a:solidFill>
            <a:latin typeface="Agency FB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28503</TotalTime>
  <Words>563</Words>
  <Application>Microsoft Office PowerPoint</Application>
  <PresentationFormat>On-screen Show (4:3)</PresentationFormat>
  <Paragraphs>112</Paragraphs>
  <Slides>17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3_Zuellig Corporate Template</vt:lpstr>
      <vt:lpstr>think-cell Slide</vt:lpstr>
      <vt:lpstr>PowerPoint Presentation</vt:lpstr>
      <vt:lpstr>CONTENTS</vt:lpstr>
      <vt:lpstr>PowerPoint Presentation</vt:lpstr>
      <vt:lpstr>CONTENTS</vt:lpstr>
      <vt:lpstr>PowerPoint Presentation</vt:lpstr>
      <vt:lpstr>PowerPoint Presentation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Tran, Thanh Quynh Mai</dc:creator>
  <cp:lastModifiedBy>Le, Gio Linh</cp:lastModifiedBy>
  <cp:revision>910</cp:revision>
  <cp:lastPrinted>2015-03-13T10:25:28Z</cp:lastPrinted>
  <dcterms:created xsi:type="dcterms:W3CDTF">2011-06-02T04:17:53Z</dcterms:created>
  <dcterms:modified xsi:type="dcterms:W3CDTF">2017-03-23T02:17:56Z</dcterms:modified>
</cp:coreProperties>
</file>